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04" r:id="rId3"/>
    <p:sldId id="301" r:id="rId4"/>
    <p:sldId id="302" r:id="rId5"/>
    <p:sldId id="311" r:id="rId6"/>
    <p:sldId id="312" r:id="rId7"/>
    <p:sldId id="315" r:id="rId8"/>
    <p:sldId id="307" r:id="rId9"/>
    <p:sldId id="306" r:id="rId10"/>
    <p:sldId id="299" r:id="rId11"/>
    <p:sldId id="313" r:id="rId12"/>
    <p:sldId id="314" r:id="rId13"/>
    <p:sldId id="30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824"/>
    <a:srgbClr val="4CA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92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2FAA3-96AE-4F93-9396-BAF1FC158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899BC7-B80F-464F-B878-7945F476B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0FBEDF-E85A-41B2-A89C-7C5D83A0E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F75F9-98E9-44E2-94EA-9ED267F44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A3E98-45E7-4B6F-A8AB-4D636627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91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34B3D-5961-43FD-A22F-8F526DDA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BEDA13-199E-4F64-8EC8-B0BEC9A8D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22A35-624B-4787-BE3D-5E92D4BB9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9F7BD9-C033-4AAA-A651-06E566F2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E65696-17C2-4E60-804F-9E8EECCF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39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F4991D-671A-47C1-BF96-FCB567319F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EB0F77-FA36-4655-BAEF-7326FC254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33C1B-8C00-469A-9A66-BFC2E5B0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96E5C-1284-4E4F-8308-609B360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672D14-6884-40E2-9AF8-E6C011C8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84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A3EF0-CAD3-41D4-9B95-E2EBFB3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B1651C-A6FD-4A6F-A48D-90BB36E56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AC905-931F-447E-8258-B0477AD2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D0EBEE-D3C1-4C16-B885-6FAD19CE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F24EE4-A654-436A-B425-55233448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04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DC939-705F-41B2-8633-337971C3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141A2A-5BEF-4775-BC3F-C8D25D4EF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5F10B2-0E20-4858-BDD0-FA9E1D956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0F1143-8487-45B5-960F-BC5F732E1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B29844-9DA1-4BE2-9447-6814D2FF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0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E1306-C647-43A9-A933-8391567B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F1403-CBCA-46BF-BD1D-6F5303129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0F45E0-7E45-48FA-80E6-73BE0B327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8EE46C-366E-485D-90CA-924DAE87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4E31A4-13A1-41F5-8EF3-144F7C1AD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BF336C-277F-44B4-A63C-803ED8BE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01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92C56-C656-4B98-9AB3-225F06D7E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EEF046-7FE2-401A-A9DC-B72843ED0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B9E264-0E94-46FD-9F7C-42A75E972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AF7DDD-235B-446E-A884-E8C2D46B6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0A9028E-2196-4025-9972-078FE20B3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0EB88-8C45-4AA9-A5BC-FE30AE18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C00C88-CECF-4A19-8904-499F399E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A44EAB-69A9-49E2-ABCF-69AA0DB8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78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323E3-4FC8-49D5-BFAF-FB230CE54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97E589-5D25-49AE-AA80-5308A1B9E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97F0AD-1550-4C57-834C-D85EFDF6C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9AE3D1-2658-4527-8372-8B5F1BA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97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ADE9B4-40EC-4EDB-B365-5303148B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4C7B22-F051-4925-8E53-ED378FFA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7EF919-CD28-46B1-B5B8-3EECC9B2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44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80394-2656-42BE-BB2E-AAC3D4440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CF1A68-4ED2-495B-801B-445849D06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2154E4-C35B-435C-AA70-C65DC06FA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866F77-7FCD-4E4C-8526-F0FF9FDBD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23EA1B-BB7F-4359-8ED1-92A8972D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E10159-05EC-41C0-A0E2-F6A585D79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92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462BB-98F5-4855-8C25-070DB118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AB192C-E055-49F0-B991-6ED792FEA8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6BAB32-808F-481D-ACA4-938D12343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02021A-0A26-4183-B7C5-C2B0DDEA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FF80F2-3C32-4B14-8B35-60CBF0860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BAC808-04A5-47E7-88A1-783BB3CB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6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F867C-BF27-4713-BF0A-E364697C0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B7C01F-D3B4-4E7C-955A-14EAF9FD0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17496-FCC6-4F5F-B88B-0A0C69120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BB9C8-FDC8-49C1-899E-51A9B2759D78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B89740-1974-4C42-88E8-229DA4758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95755-FF7B-4230-A8DC-ECAD48428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0FFE8-9B07-45FA-BB26-71D242C3D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8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1210825"/>
            <a:ext cx="12541388" cy="8360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3" y="-12700"/>
            <a:ext cx="12243203" cy="687251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62193" y="1202895"/>
            <a:ext cx="7439929" cy="5238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000"/>
              </a:lnSpc>
            </a:pPr>
            <a:endParaRPr lang="ru-RU" sz="4400" b="1" spc="300" baseline="30000" dirty="0">
              <a:latin typeface="Acrom ExtraBold" panose="00000900000000000000" pitchFamily="2" charset="-52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57146" y="749470"/>
            <a:ext cx="8545995" cy="45905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6600"/>
              </a:lnSpc>
            </a:pPr>
            <a:r>
              <a:rPr lang="ru-RU" sz="6600" b="1" baseline="30000" dirty="0">
                <a:solidFill>
                  <a:schemeClr val="bg1"/>
                </a:solidFill>
                <a:latin typeface="Acrom ExtraBold" panose="00000900000000000000" pitchFamily="2" charset="-52"/>
              </a:rPr>
              <a:t>ТРУДОУСТРОЙСТВО МОЛОДЫХ ЛЮДЕЙ </a:t>
            </a:r>
          </a:p>
          <a:p>
            <a:pPr algn="l">
              <a:lnSpc>
                <a:spcPts val="6600"/>
              </a:lnSpc>
            </a:pPr>
            <a:r>
              <a:rPr lang="ru-RU" sz="6600" b="1" baseline="30000" dirty="0">
                <a:solidFill>
                  <a:schemeClr val="bg1"/>
                </a:solidFill>
                <a:latin typeface="Acrom ExtraBold" panose="00000900000000000000" pitchFamily="2" charset="-52"/>
              </a:rPr>
              <a:t>С ИНВАЛИДНОСТЬЮ</a:t>
            </a:r>
            <a:endParaRPr lang="ru-RU" sz="6600" dirty="0">
              <a:solidFill>
                <a:schemeClr val="bg1"/>
              </a:solidFill>
              <a:latin typeface="Acrom ExtraBold" panose="00000900000000000000" pitchFamily="2" charset="-52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557146" y="3044745"/>
            <a:ext cx="5525751" cy="945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64000">
              <a:lnSpc>
                <a:spcPct val="70000"/>
              </a:lnSpc>
              <a:spcBef>
                <a:spcPts val="0"/>
              </a:spcBef>
            </a:pPr>
            <a:r>
              <a:rPr lang="ru-RU" sz="3600" b="1" spc="200" baseline="30000" dirty="0">
                <a:solidFill>
                  <a:schemeClr val="bg1"/>
                </a:solidFill>
                <a:latin typeface="Acrom Bold" panose="00000800000000000000" pitchFamily="2" charset="-52"/>
              </a:rPr>
              <a:t>Подходы и практики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9" y="5627348"/>
            <a:ext cx="1086303" cy="53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3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0647" y="-2"/>
            <a:ext cx="12041811" cy="6858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500"/>
              </a:lnSpc>
            </a:pPr>
            <a:endParaRPr lang="ru-RU" sz="11000" b="1" baseline="30000" dirty="0">
              <a:latin typeface="Acrom ExtraBold" panose="00000900000000000000" pitchFamily="2" charset="-52"/>
            </a:endParaRPr>
          </a:p>
          <a:p>
            <a:pPr algn="l">
              <a:lnSpc>
                <a:spcPts val="7500"/>
              </a:lnSpc>
            </a:pPr>
            <a:r>
              <a:rPr lang="ru-RU" sz="9600" b="1" baseline="30000" dirty="0">
                <a:latin typeface="Acrom ExtraBold" panose="00000900000000000000" pitchFamily="2" charset="-52"/>
              </a:rPr>
              <a:t>ФАКТОРЫ УСПЕХА:</a:t>
            </a:r>
            <a:endParaRPr lang="ru-RU" sz="9600" dirty="0">
              <a:latin typeface="Acrom ExtraBold" panose="00000900000000000000" pitchFamily="2" charset="-52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0177" y="1996752"/>
            <a:ext cx="12041811" cy="6858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800"/>
              </a:lnSpc>
            </a:pPr>
            <a:r>
              <a:rPr lang="ru-RU" sz="2800" b="1" spc="200" baseline="30000" dirty="0">
                <a:latin typeface="Acrom Bold" panose="00000800000000000000" pitchFamily="2" charset="-52"/>
              </a:rPr>
              <a:t>Наставничество и работа </a:t>
            </a:r>
          </a:p>
          <a:p>
            <a:pPr algn="l">
              <a:lnSpc>
                <a:spcPts val="2800"/>
              </a:lnSpc>
            </a:pPr>
            <a:r>
              <a:rPr lang="ru-RU" sz="2800" b="1" spc="200" baseline="30000" dirty="0">
                <a:latin typeface="Acrom Bold" panose="00000800000000000000" pitchFamily="2" charset="-52"/>
              </a:rPr>
              <a:t>кураторов со стороны </a:t>
            </a:r>
          </a:p>
          <a:p>
            <a:pPr algn="l">
              <a:lnSpc>
                <a:spcPts val="2800"/>
              </a:lnSpc>
            </a:pPr>
            <a:r>
              <a:rPr lang="ru-RU" sz="2800" b="1" spc="200" baseline="30000" dirty="0">
                <a:latin typeface="Acrom Bold" panose="00000800000000000000" pitchFamily="2" charset="-52"/>
              </a:rPr>
              <a:t>«Работа – i»</a:t>
            </a:r>
          </a:p>
          <a:p>
            <a:pPr algn="l">
              <a:lnSpc>
                <a:spcPts val="2800"/>
              </a:lnSpc>
            </a:pPr>
            <a:endParaRPr lang="ru-RU" sz="2800" b="1" spc="200" baseline="30000" dirty="0">
              <a:latin typeface="Acrom Bold" panose="00000800000000000000" pitchFamily="2" charset="-52"/>
            </a:endParaRPr>
          </a:p>
          <a:p>
            <a:pPr algn="l">
              <a:lnSpc>
                <a:spcPts val="2800"/>
              </a:lnSpc>
            </a:pPr>
            <a:r>
              <a:rPr lang="ru-RU" sz="2800" b="1" spc="200" baseline="30000" dirty="0">
                <a:latin typeface="Acrom Bold" panose="00000800000000000000" pitchFamily="2" charset="-52"/>
              </a:rPr>
              <a:t>Предварительная под-</a:t>
            </a:r>
          </a:p>
          <a:p>
            <a:pPr algn="l">
              <a:lnSpc>
                <a:spcPts val="2800"/>
              </a:lnSpc>
            </a:pPr>
            <a:r>
              <a:rPr lang="ru-RU" sz="2800" b="1" spc="200" baseline="30000" dirty="0">
                <a:latin typeface="Acrom Bold" panose="00000800000000000000" pitchFamily="2" charset="-52"/>
              </a:rPr>
              <a:t>готовка в Школе сервиса</a:t>
            </a:r>
          </a:p>
          <a:p>
            <a:pPr algn="l">
              <a:lnSpc>
                <a:spcPts val="2800"/>
              </a:lnSpc>
            </a:pPr>
            <a:endParaRPr lang="ru-RU" sz="2800" b="1" spc="200" baseline="30000" dirty="0">
              <a:latin typeface="Acrom Bold" panose="00000800000000000000" pitchFamily="2" charset="-52"/>
            </a:endParaRPr>
          </a:p>
          <a:p>
            <a:pPr algn="l">
              <a:lnSpc>
                <a:spcPts val="2800"/>
              </a:lnSpc>
            </a:pPr>
            <a:r>
              <a:rPr lang="ru-RU" sz="2800" b="1" spc="200" baseline="30000" dirty="0">
                <a:latin typeface="Acrom Bold" panose="00000800000000000000" pitchFamily="2" charset="-52"/>
              </a:rPr>
              <a:t>Высокая вовлеченность </a:t>
            </a:r>
          </a:p>
          <a:p>
            <a:pPr algn="l">
              <a:lnSpc>
                <a:spcPts val="2800"/>
              </a:lnSpc>
            </a:pPr>
            <a:r>
              <a:rPr lang="ru-RU" sz="2800" b="1" spc="200" baseline="30000" dirty="0">
                <a:latin typeface="Acrom Bold" panose="00000800000000000000" pitchFamily="2" charset="-52"/>
              </a:rPr>
              <a:t>сотрудников магазинов</a:t>
            </a:r>
          </a:p>
          <a:p>
            <a:pPr algn="l">
              <a:lnSpc>
                <a:spcPts val="2800"/>
              </a:lnSpc>
            </a:pPr>
            <a:endParaRPr lang="ru-RU" sz="2800" b="1" spc="200" baseline="30000" dirty="0">
              <a:latin typeface="Acrom Bold" panose="00000800000000000000" pitchFamily="2" charset="-52"/>
            </a:endParaRPr>
          </a:p>
          <a:p>
            <a:pPr algn="l">
              <a:lnSpc>
                <a:spcPts val="2800"/>
              </a:lnSpc>
            </a:pPr>
            <a:r>
              <a:rPr lang="ru-RU" sz="2800" b="1" spc="200" baseline="30000" dirty="0">
                <a:latin typeface="Acrom Bold" panose="00000800000000000000" pitchFamily="2" charset="-52"/>
              </a:rPr>
              <a:t>Выделение отдельного </a:t>
            </a:r>
          </a:p>
          <a:p>
            <a:pPr algn="l">
              <a:lnSpc>
                <a:spcPts val="2800"/>
              </a:lnSpc>
            </a:pPr>
            <a:r>
              <a:rPr lang="ru-RU" sz="2800" b="1" spc="200" baseline="30000" dirty="0">
                <a:latin typeface="Acrom Bold" panose="00000800000000000000" pitchFamily="2" charset="-52"/>
              </a:rPr>
              <a:t>бюджета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t="2139" r="2696" b="927"/>
          <a:stretch/>
        </p:blipFill>
        <p:spPr>
          <a:xfrm>
            <a:off x="5407152" y="1984417"/>
            <a:ext cx="6909255" cy="49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067"/>
            <a:ext cx="12216714" cy="81460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8935" y="4788977"/>
            <a:ext cx="11127783" cy="433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88935" y="5325177"/>
            <a:ext cx="11127783" cy="433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936" y="5875365"/>
            <a:ext cx="5780868" cy="433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88936" y="4277533"/>
            <a:ext cx="10662834" cy="433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1612" y="4307362"/>
            <a:ext cx="11309603" cy="54112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ru-RU" sz="4000" b="1" baseline="30000" dirty="0">
                <a:latin typeface="Acrom ExtraBold" panose="00000900000000000000" pitchFamily="2" charset="-52"/>
              </a:rPr>
              <a:t>БОЛЕЕ 200 МОЛОДЫХ ЛЮДЕЙ ИЗ ЧИСЛА ВЫПУСКНИКОВ ДЕТСКИХ ДОМОВ, ВЫПУСКНИКОВ КОРРЕКЦИОННЫХ ШКОЛ, РЕБЯТ С ИНВАЛИДНОСТЬЮ ПОЛУЧИЛИ СТАРТОВЫЙ ОПЫТ РАБОТЫ В НАШИХ МАГАЗИНАХ</a:t>
            </a:r>
          </a:p>
        </p:txBody>
      </p:sp>
    </p:spTree>
    <p:extLst>
      <p:ext uri="{BB962C8B-B14F-4D97-AF65-F5344CB8AC3E}">
        <p14:creationId xmlns:p14="http://schemas.microsoft.com/office/powerpoint/2010/main" val="1985536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298" y="-4641121"/>
            <a:ext cx="17211869" cy="1147681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8936" y="5134000"/>
            <a:ext cx="10259878" cy="516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88936" y="5756253"/>
            <a:ext cx="5873857" cy="516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95947" y="5180496"/>
            <a:ext cx="10461355" cy="11515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000"/>
              </a:lnSpc>
            </a:pPr>
            <a:r>
              <a:rPr lang="ru-RU" sz="4800" b="1" baseline="30000" dirty="0">
                <a:latin typeface="Acrom ExtraBold" panose="00000900000000000000" pitchFamily="2" charset="-52"/>
              </a:rPr>
              <a:t>ПОРАЗИТЕЛЬНЫЙ МОТИВАЦИОННЫЙ ЭФФЕКТ</a:t>
            </a:r>
          </a:p>
          <a:p>
            <a:pPr algn="l">
              <a:lnSpc>
                <a:spcPts val="5000"/>
              </a:lnSpc>
            </a:pPr>
            <a:r>
              <a:rPr lang="ru-RU" sz="4800" b="1" baseline="30000" dirty="0">
                <a:latin typeface="Acrom ExtraBold" panose="00000900000000000000" pitchFamily="2" charset="-52"/>
              </a:rPr>
              <a:t>ДЛЯ КОМАНД МАГАЗИНОВ</a:t>
            </a:r>
          </a:p>
        </p:txBody>
      </p:sp>
    </p:spTree>
    <p:extLst>
      <p:ext uri="{BB962C8B-B14F-4D97-AF65-F5344CB8AC3E}">
        <p14:creationId xmlns:p14="http://schemas.microsoft.com/office/powerpoint/2010/main" val="330736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73" y="4351662"/>
            <a:ext cx="3747601" cy="210802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56519" y="-1"/>
            <a:ext cx="12248519" cy="766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  <a:tabLst>
                <a:tab pos="620713" algn="l"/>
              </a:tabLst>
            </a:pPr>
            <a:r>
              <a:rPr lang="ru-RU" baseline="30000" dirty="0">
                <a:latin typeface="Acrom ExtraBold" panose="00000900000000000000" pitchFamily="2" charset="-52"/>
              </a:rPr>
              <a:t>Спасибо</a:t>
            </a:r>
            <a:br>
              <a:rPr lang="ru-RU" baseline="30000" dirty="0">
                <a:latin typeface="Acrom ExtraBold" panose="00000900000000000000" pitchFamily="2" charset="-52"/>
              </a:rPr>
            </a:br>
            <a:r>
              <a:rPr lang="ru-RU" baseline="30000" dirty="0">
                <a:latin typeface="Acrom ExtraBold" panose="00000900000000000000" pitchFamily="2" charset="-52"/>
              </a:rPr>
              <a:t>за внимание</a:t>
            </a:r>
            <a:endParaRPr lang="ru-RU" dirty="0">
              <a:latin typeface="Acrom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3265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агазины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542"/>
          <a:stretch/>
        </p:blipFill>
        <p:spPr>
          <a:xfrm>
            <a:off x="6112329" y="0"/>
            <a:ext cx="10419027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29" y="1"/>
            <a:ext cx="10090276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38" y="-15818"/>
            <a:ext cx="10090276" cy="687381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21613" y="1493413"/>
            <a:ext cx="5819322" cy="1840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b="1" baseline="30000" dirty="0">
                <a:latin typeface="Acrom ExtraBold" panose="00000900000000000000" pitchFamily="2" charset="-52"/>
              </a:rPr>
              <a:t>MELON</a:t>
            </a:r>
            <a:r>
              <a:rPr lang="en-US" b="1" dirty="0">
                <a:latin typeface="Acrom ExtraBold" panose="00000900000000000000" pitchFamily="2" charset="-52"/>
              </a:rPr>
              <a:t> </a:t>
            </a:r>
            <a:r>
              <a:rPr lang="en-US" b="1" baseline="30000" dirty="0">
                <a:latin typeface="Acrom ExtraBold" panose="00000900000000000000" pitchFamily="2" charset="-52"/>
              </a:rPr>
              <a:t>FASHION</a:t>
            </a:r>
          </a:p>
          <a:p>
            <a:pPr algn="l">
              <a:lnSpc>
                <a:spcPct val="80000"/>
              </a:lnSpc>
            </a:pPr>
            <a:r>
              <a:rPr lang="en-US" b="1" baseline="30000" dirty="0">
                <a:latin typeface="Acrom ExtraBold" panose="00000900000000000000" pitchFamily="2" charset="-52"/>
              </a:rPr>
              <a:t>GROUP</a:t>
            </a:r>
            <a:endParaRPr lang="ru-RU" dirty="0">
              <a:latin typeface="Acrom ExtraBold" panose="00000900000000000000" pitchFamily="2" charset="-52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529777" y="1760408"/>
            <a:ext cx="5827487" cy="42944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  <a:spcBef>
                <a:spcPts val="0"/>
              </a:spcBef>
            </a:pPr>
            <a:r>
              <a:rPr lang="ru-RU" sz="2000" spc="250" baseline="30000" dirty="0">
                <a:latin typeface="Acrom Medium" panose="00000600000000000000" pitchFamily="2" charset="-52"/>
              </a:rPr>
              <a:t>Ведущий российский </a:t>
            </a:r>
            <a:r>
              <a:rPr lang="en-US" sz="2000" spc="250" baseline="30000" dirty="0">
                <a:latin typeface="Acrom Medium" panose="00000600000000000000" pitchFamily="2" charset="-52"/>
              </a:rPr>
              <a:t>fashion-</a:t>
            </a:r>
            <a:r>
              <a:rPr lang="ru-RU" sz="2000" spc="250" baseline="30000" dirty="0" err="1">
                <a:latin typeface="Acrom Medium" panose="00000600000000000000" pitchFamily="2" charset="-52"/>
              </a:rPr>
              <a:t>ретейлер</a:t>
            </a:r>
            <a:r>
              <a:rPr lang="ru-RU" sz="2000" spc="250" baseline="30000" dirty="0">
                <a:latin typeface="Acrom Medium" panose="00000600000000000000" pitchFamily="2" charset="-52"/>
              </a:rPr>
              <a:t>, осуществляющий полный цикл модного бизнеса: </a:t>
            </a:r>
            <a:br>
              <a:rPr lang="ru-RU" sz="2000" spc="250" baseline="30000" dirty="0">
                <a:latin typeface="Acrom Medium" panose="00000600000000000000" pitchFamily="2" charset="-52"/>
              </a:rPr>
            </a:br>
            <a:r>
              <a:rPr lang="ru-RU" sz="2000" spc="250" baseline="30000" dirty="0">
                <a:latin typeface="Acrom Medium" panose="00000600000000000000" pitchFamily="2" charset="-52"/>
              </a:rPr>
              <a:t>от моделирования и производства одежды </a:t>
            </a:r>
            <a:br>
              <a:rPr lang="ru-RU" sz="2000" spc="250" baseline="30000" dirty="0">
                <a:latin typeface="Acrom Medium" panose="00000600000000000000" pitchFamily="2" charset="-52"/>
              </a:rPr>
            </a:br>
            <a:r>
              <a:rPr lang="ru-RU" sz="2000" spc="250" baseline="30000" dirty="0">
                <a:latin typeface="Acrom Medium" panose="00000600000000000000" pitchFamily="2" charset="-52"/>
              </a:rPr>
              <a:t>до открытия и оформления магазинов.</a:t>
            </a:r>
          </a:p>
          <a:p>
            <a:pPr algn="l">
              <a:lnSpc>
                <a:spcPts val="2800"/>
              </a:lnSpc>
              <a:spcBef>
                <a:spcPts val="0"/>
              </a:spcBef>
            </a:pPr>
            <a:endParaRPr lang="ru-RU" sz="2000" spc="250" baseline="30000" dirty="0">
              <a:latin typeface="Acrom Medium" panose="00000600000000000000" pitchFamily="2" charset="-52"/>
            </a:endParaRPr>
          </a:p>
          <a:p>
            <a:pPr algn="l">
              <a:lnSpc>
                <a:spcPts val="2800"/>
              </a:lnSpc>
              <a:spcBef>
                <a:spcPts val="0"/>
              </a:spcBef>
            </a:pPr>
            <a:r>
              <a:rPr lang="ru-RU" sz="2000" spc="250" baseline="30000" dirty="0">
                <a:latin typeface="Acrom Medium" panose="00000600000000000000" pitchFamily="2" charset="-52"/>
              </a:rPr>
              <a:t>Компания успешно развивается и постоянно расширяет географию своего присутствия.</a:t>
            </a:r>
            <a:br>
              <a:rPr lang="ru-RU" sz="2000" spc="300" dirty="0">
                <a:solidFill>
                  <a:schemeClr val="bg1"/>
                </a:solidFill>
                <a:latin typeface="Acrom Medium" panose="00000600000000000000" pitchFamily="2" charset="-52"/>
              </a:rPr>
            </a:br>
            <a:r>
              <a:rPr lang="ru-RU" spc="300" baseline="30000" dirty="0">
                <a:solidFill>
                  <a:schemeClr val="bg1"/>
                </a:solidFill>
                <a:latin typeface="Acrom Medium" panose="00000600000000000000" pitchFamily="2" charset="-52"/>
              </a:rPr>
              <a:t>развития</a:t>
            </a:r>
            <a:endParaRPr lang="ru-RU" spc="300" dirty="0">
              <a:solidFill>
                <a:schemeClr val="bg1"/>
              </a:solidFill>
              <a:latin typeface="Acrom Medium" panose="00000600000000000000" pitchFamily="2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025113" y="2356648"/>
            <a:ext cx="1612669" cy="1744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ru-RU" sz="12000" b="1" baseline="30000" dirty="0">
                <a:solidFill>
                  <a:schemeClr val="bg1"/>
                </a:solidFill>
                <a:latin typeface="Acrom Bold" panose="00000800000000000000" pitchFamily="2" charset="-52"/>
              </a:rPr>
              <a:t>4</a:t>
            </a:r>
            <a:endParaRPr lang="ru-RU" sz="12000" dirty="0">
              <a:solidFill>
                <a:schemeClr val="bg1"/>
              </a:solidFill>
              <a:latin typeface="Acrom Bold" panose="00000800000000000000" pitchFamily="2" charset="-52"/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7093605" y="2353874"/>
            <a:ext cx="1612669" cy="945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4000">
              <a:lnSpc>
                <a:spcPct val="70000"/>
              </a:lnSpc>
              <a:spcBef>
                <a:spcPts val="0"/>
              </a:spcBef>
            </a:pPr>
            <a:r>
              <a:rPr lang="ru-RU" b="1" spc="300" baseline="30000" dirty="0">
                <a:solidFill>
                  <a:schemeClr val="bg1"/>
                </a:solidFill>
                <a:latin typeface="Acrom Medium" panose="00000600000000000000" pitchFamily="2" charset="-52"/>
              </a:rPr>
              <a:t>БРЕНДА</a:t>
            </a:r>
            <a:endParaRPr lang="ru-RU" b="1" spc="300" dirty="0">
              <a:solidFill>
                <a:schemeClr val="bg1"/>
              </a:solidFill>
              <a:latin typeface="Acrom Medium" panose="00000600000000000000" pitchFamily="2" charset="-52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480966" y="2356648"/>
            <a:ext cx="1612669" cy="1744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ru-RU" sz="12000" b="1" baseline="30000" dirty="0">
                <a:solidFill>
                  <a:schemeClr val="bg1"/>
                </a:solidFill>
                <a:latin typeface="Acrom Bold" panose="00000800000000000000" pitchFamily="2" charset="-52"/>
              </a:rPr>
              <a:t>5</a:t>
            </a:r>
            <a:endParaRPr lang="ru-RU" sz="12000" dirty="0">
              <a:solidFill>
                <a:schemeClr val="bg1"/>
              </a:solidFill>
              <a:latin typeface="Acrom Bold" panose="00000800000000000000" pitchFamily="2" charset="-52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9500471" y="2353874"/>
            <a:ext cx="1612669" cy="945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4000">
              <a:lnSpc>
                <a:spcPct val="70000"/>
              </a:lnSpc>
              <a:spcBef>
                <a:spcPts val="0"/>
              </a:spcBef>
            </a:pPr>
            <a:r>
              <a:rPr lang="ru-RU" b="1" spc="300" baseline="30000" dirty="0">
                <a:solidFill>
                  <a:schemeClr val="bg1"/>
                </a:solidFill>
                <a:latin typeface="Acrom Medium" panose="00000600000000000000" pitchFamily="2" charset="-52"/>
              </a:rPr>
              <a:t>СТРАН</a:t>
            </a:r>
            <a:endParaRPr lang="ru-RU" b="1" spc="300" dirty="0">
              <a:solidFill>
                <a:schemeClr val="bg1"/>
              </a:solidFill>
              <a:latin typeface="Acrom Medium" panose="00000600000000000000" pitchFamily="2" charset="-52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719627" y="4235003"/>
            <a:ext cx="2363799" cy="1744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ru-RU" sz="8000" dirty="0">
                <a:solidFill>
                  <a:schemeClr val="bg1"/>
                </a:solidFill>
                <a:latin typeface="Acrom Bold" panose="00000800000000000000" pitchFamily="2" charset="-52"/>
              </a:rPr>
              <a:t>188</a:t>
            </a:r>
          </a:p>
        </p:txBody>
      </p:sp>
      <p:sp>
        <p:nvSpPr>
          <p:cNvPr id="15" name="Текст 2"/>
          <p:cNvSpPr txBox="1">
            <a:spLocks/>
          </p:cNvSpPr>
          <p:nvPr/>
        </p:nvSpPr>
        <p:spPr>
          <a:xfrm>
            <a:off x="7078863" y="4688860"/>
            <a:ext cx="1612669" cy="945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4000">
              <a:lnSpc>
                <a:spcPct val="70000"/>
              </a:lnSpc>
              <a:spcBef>
                <a:spcPts val="0"/>
              </a:spcBef>
            </a:pPr>
            <a:r>
              <a:rPr lang="ru-RU" b="1" spc="300" baseline="30000" dirty="0">
                <a:solidFill>
                  <a:schemeClr val="bg1"/>
                </a:solidFill>
                <a:latin typeface="Acrom Medium" panose="00000600000000000000" pitchFamily="2" charset="-52"/>
              </a:rPr>
              <a:t>ГОРОДОВ</a:t>
            </a:r>
            <a:endParaRPr lang="ru-RU" b="1" spc="300" dirty="0">
              <a:solidFill>
                <a:schemeClr val="bg1"/>
              </a:solidFill>
              <a:latin typeface="Acrom Medium" panose="00000600000000000000" pitchFamily="2" charset="-52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9168229" y="4237548"/>
            <a:ext cx="2373558" cy="1744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ru-RU" sz="8000" dirty="0">
                <a:solidFill>
                  <a:schemeClr val="bg1"/>
                </a:solidFill>
                <a:latin typeface="Acrom Bold" panose="00000800000000000000" pitchFamily="2" charset="-52"/>
              </a:rPr>
              <a:t>783</a:t>
            </a:r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9435155" y="4688860"/>
            <a:ext cx="1847868" cy="945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4000">
              <a:lnSpc>
                <a:spcPct val="70000"/>
              </a:lnSpc>
              <a:spcBef>
                <a:spcPts val="0"/>
              </a:spcBef>
            </a:pPr>
            <a:r>
              <a:rPr lang="ru-RU" b="1" spc="300" baseline="30000" dirty="0">
                <a:solidFill>
                  <a:schemeClr val="bg1"/>
                </a:solidFill>
                <a:latin typeface="Acrom Medium" panose="00000600000000000000" pitchFamily="2" charset="-52"/>
              </a:rPr>
              <a:t>МАГАЗИНОВ</a:t>
            </a:r>
            <a:endParaRPr lang="ru-RU" b="1" spc="300" dirty="0">
              <a:solidFill>
                <a:schemeClr val="bg1"/>
              </a:solidFill>
              <a:latin typeface="Acrom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812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b="18039"/>
          <a:stretch/>
        </p:blipFill>
        <p:spPr>
          <a:xfrm>
            <a:off x="0" y="914400"/>
            <a:ext cx="12192000" cy="49888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85" y="4533759"/>
            <a:ext cx="1872337" cy="1324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14" y="4903371"/>
            <a:ext cx="1354103" cy="475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2" y="4723756"/>
            <a:ext cx="2168371" cy="8161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11" y="5079767"/>
            <a:ext cx="2815089" cy="27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7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000" descr="5000">
            <a:hlinkClick r:id="" action="ppaction://media"/>
            <a:extLst>
              <a:ext uri="{FF2B5EF4-FFF2-40B4-BE49-F238E27FC236}">
                <a16:creationId xmlns:a16="http://schemas.microsoft.com/office/drawing/2014/main" id="{5B2370E2-2A9E-2740-85BC-61673E432D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19" y="-68238"/>
            <a:ext cx="12364661" cy="6955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CDC2D1-0528-4549-9612-F153BCD9D431}"/>
              </a:ext>
            </a:extLst>
          </p:cNvPr>
          <p:cNvSpPr txBox="1"/>
          <p:nvPr/>
        </p:nvSpPr>
        <p:spPr>
          <a:xfrm>
            <a:off x="2687054" y="2644170"/>
            <a:ext cx="68178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НАС 5000</a:t>
            </a:r>
          </a:p>
        </p:txBody>
      </p:sp>
    </p:spTree>
    <p:extLst>
      <p:ext uri="{BB962C8B-B14F-4D97-AF65-F5344CB8AC3E}">
        <p14:creationId xmlns:p14="http://schemas.microsoft.com/office/powerpoint/2010/main" val="139066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21613" y="-758901"/>
            <a:ext cx="11830536" cy="4230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b="1" baseline="30000" dirty="0">
                <a:latin typeface="Acrom ExtraBold" panose="00000900000000000000" pitchFamily="2" charset="-52"/>
              </a:rPr>
              <a:t>MELON</a:t>
            </a:r>
            <a:r>
              <a:rPr lang="en-US" b="1" dirty="0">
                <a:latin typeface="Acrom ExtraBold" panose="00000900000000000000" pitchFamily="2" charset="-52"/>
              </a:rPr>
              <a:t> </a:t>
            </a:r>
            <a:r>
              <a:rPr lang="en-US" b="1" baseline="30000" dirty="0">
                <a:latin typeface="Acrom ExtraBold" panose="00000900000000000000" pitchFamily="2" charset="-52"/>
              </a:rPr>
              <a:t>FASHION</a:t>
            </a:r>
            <a:r>
              <a:rPr lang="ru-RU" b="1" dirty="0">
                <a:latin typeface="Acrom ExtraBold" panose="00000900000000000000" pitchFamily="2" charset="-52"/>
              </a:rPr>
              <a:t> </a:t>
            </a:r>
            <a:r>
              <a:rPr lang="en-US" b="1" baseline="30000" dirty="0">
                <a:latin typeface="Acrom ExtraBold" panose="00000900000000000000" pitchFamily="2" charset="-52"/>
              </a:rPr>
              <a:t>GROUP </a:t>
            </a:r>
            <a:br>
              <a:rPr lang="ru-RU" b="1" baseline="30000" dirty="0">
                <a:latin typeface="Acrom ExtraBold" panose="00000900000000000000" pitchFamily="2" charset="-52"/>
              </a:rPr>
            </a:br>
            <a:r>
              <a:rPr lang="ru-RU" b="1" baseline="30000" dirty="0">
                <a:latin typeface="Acrom ExtraBold" panose="00000900000000000000" pitchFamily="2" charset="-52"/>
              </a:rPr>
              <a:t>И «ВСЕ ПОЛУЧИТСЯ!»</a:t>
            </a: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529777" y="2107772"/>
            <a:ext cx="5902020" cy="53624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  <a:spcBef>
                <a:spcPts val="0"/>
              </a:spcBef>
            </a:pPr>
            <a:r>
              <a:rPr lang="ru-RU" sz="2000" spc="250" baseline="30000" dirty="0">
                <a:latin typeface="Acrom Medium" panose="00000600000000000000" pitchFamily="2" charset="-52"/>
              </a:rPr>
              <a:t>Melon Fashion Group – участник Наблюдательного совета работодателей проекта «Все получится!», неравнодушных компаний, объединенных идеей инклюзии молодых людей, находящихся в трудной жизненной ситуации, в бизнес среду на старте их профессионального опыта. </a:t>
            </a:r>
          </a:p>
          <a:p>
            <a:pPr algn="l">
              <a:lnSpc>
                <a:spcPts val="2800"/>
              </a:lnSpc>
              <a:spcBef>
                <a:spcPts val="0"/>
              </a:spcBef>
            </a:pPr>
            <a:endParaRPr lang="ru-RU" sz="2000" spc="250" baseline="30000" dirty="0">
              <a:latin typeface="Acrom Medium" panose="00000600000000000000" pitchFamily="2" charset="-52"/>
            </a:endParaRPr>
          </a:p>
          <a:p>
            <a:pPr algn="l">
              <a:lnSpc>
                <a:spcPts val="2800"/>
              </a:lnSpc>
              <a:spcBef>
                <a:spcPts val="0"/>
              </a:spcBef>
            </a:pPr>
            <a:r>
              <a:rPr lang="ru-RU" sz="2000" spc="250" baseline="30000" dirty="0">
                <a:latin typeface="Acrom Medium" panose="00000600000000000000" pitchFamily="2" charset="-52"/>
              </a:rPr>
              <a:t>Мы стремимся к тому, чтобы в России, во всех регионах, трудоустройство молодых людей  было не единичной практикой отдельных компаний, а делом большого содружества инклюзивного бизнеса и профессиональных сообществ, включая Совет бизнеса по вопросам инвалидности.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8157" r="-4365" b="835"/>
          <a:stretch/>
        </p:blipFill>
        <p:spPr>
          <a:xfrm>
            <a:off x="6648773" y="2175849"/>
            <a:ext cx="5951350" cy="4736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73" y="2175848"/>
            <a:ext cx="5543226" cy="46821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066" y="850565"/>
            <a:ext cx="2393090" cy="5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6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066" y="5920353"/>
            <a:ext cx="2393090" cy="50579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5400000">
            <a:off x="164176" y="5314370"/>
            <a:ext cx="1484739" cy="495946"/>
          </a:xfrm>
          <a:prstGeom prst="rect">
            <a:avLst/>
          </a:prstGeom>
          <a:solidFill>
            <a:srgbClr val="FBD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210673" y="3284094"/>
            <a:ext cx="1391746" cy="495946"/>
          </a:xfrm>
          <a:prstGeom prst="rect">
            <a:avLst/>
          </a:prstGeom>
          <a:solidFill>
            <a:srgbClr val="FBD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32906" y="1815849"/>
            <a:ext cx="4165006" cy="456204"/>
          </a:xfrm>
          <a:prstGeom prst="rect">
            <a:avLst/>
          </a:prstGeom>
          <a:solidFill>
            <a:srgbClr val="FBD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59182" y="1815849"/>
            <a:ext cx="3911451" cy="456204"/>
          </a:xfrm>
          <a:prstGeom prst="rect">
            <a:avLst/>
          </a:prstGeom>
          <a:solidFill>
            <a:srgbClr val="FBD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1613" y="-882887"/>
            <a:ext cx="11830536" cy="3936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400"/>
              </a:lnSpc>
            </a:pPr>
            <a:r>
              <a:rPr lang="ru-RU" sz="3200" b="1" baseline="30000" dirty="0">
                <a:latin typeface="Acrom ExtraBold" panose="00000900000000000000" pitchFamily="2" charset="-52"/>
              </a:rPr>
              <a:t>4 БАЗОВЫХ ПОДХОДА К ОРГАНИЗАЦИИ РАБОЧИХ МЕСТ ДЛЯ МОЛОДЫХ ЛЮДЕЙ С ИНВАЛИДНОСТЬЮ БЕЗ ОПЫТА РАБОТЫ: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88229"/>
              </p:ext>
            </p:extLst>
          </p:nvPr>
        </p:nvGraphicFramePr>
        <p:xfrm>
          <a:off x="648223" y="1915216"/>
          <a:ext cx="10314194" cy="44294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3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7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3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8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spc="300" dirty="0">
                          <a:latin typeface="Acrom ExtraBold" panose="00000900000000000000" pitchFamily="2" charset="-52"/>
                        </a:rPr>
                        <a:t>НЕАДАПТИРОВАННЫЙ</a:t>
                      </a:r>
                      <a:r>
                        <a:rPr lang="ru-RU" sz="1200" spc="300" baseline="0" dirty="0">
                          <a:latin typeface="Acrom ExtraBold" panose="00000900000000000000" pitchFamily="2" charset="-52"/>
                        </a:rPr>
                        <a:t> ФУНКЦИОНАЛ</a:t>
                      </a:r>
                      <a:endParaRPr lang="ru-RU" sz="1200" b="1" spc="300" dirty="0">
                        <a:latin typeface="Acrom ExtraBold" panose="00000900000000000000" pitchFamily="2" charset="-52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spc="300" dirty="0">
                          <a:latin typeface="Acrom ExtraBold" panose="00000900000000000000" pitchFamily="2" charset="-52"/>
                        </a:rPr>
                        <a:t>АДАПТИРОВАННЫЙ</a:t>
                      </a:r>
                      <a:r>
                        <a:rPr lang="ru-RU" sz="1200" spc="300" baseline="0" dirty="0">
                          <a:latin typeface="Acrom ExtraBold" panose="00000900000000000000" pitchFamily="2" charset="-52"/>
                        </a:rPr>
                        <a:t> ФУНКЦИОНАЛ</a:t>
                      </a:r>
                      <a:endParaRPr lang="ru-RU" sz="1200" b="1" spc="300" dirty="0">
                        <a:latin typeface="Acrom ExtraBold" panose="00000900000000000000" pitchFamily="2" charset="-52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17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300" dirty="0">
                          <a:latin typeface="Acrom ExtraBold" panose="00000900000000000000" pitchFamily="2" charset="-52"/>
                        </a:rPr>
                        <a:t>ВРЕМЕННАЯ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300" dirty="0">
                          <a:latin typeface="Acrom ExtraBold" panose="00000900000000000000" pitchFamily="2" charset="-52"/>
                        </a:rPr>
                        <a:t>РАБОТА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dirty="0"/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Поддержка со стороны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сопровождающей организации: 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не обязательна при наличии</a:t>
                      </a:r>
                      <a:endParaRPr lang="ru-RU" sz="1400" spc="200" baseline="0" dirty="0">
                        <a:latin typeface="Acrom Medium" panose="00000600000000000000" pitchFamily="2" charset="-52"/>
                      </a:endParaRP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вводных тренингов по работе с 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людьми с</a:t>
                      </a:r>
                      <a:r>
                        <a:rPr lang="ru-RU" sz="1400" spc="200" baseline="0" dirty="0">
                          <a:latin typeface="Acrom Medium" panose="00000600000000000000" pitchFamily="2" charset="-52"/>
                        </a:rPr>
                        <a:t> </a:t>
                      </a: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инвалидностью для 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Сотрудников</a:t>
                      </a:r>
                      <a:r>
                        <a:rPr lang="ru-RU" sz="1400" spc="200" baseline="0" dirty="0">
                          <a:latin typeface="Acrom Medium" panose="00000600000000000000" pitchFamily="2" charset="-52"/>
                        </a:rPr>
                        <a:t> </a:t>
                      </a: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компании, но 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возможна до 1 мес. в отдельных 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en-US" sz="1400" spc="200" dirty="0">
                          <a:latin typeface="Acrom Medium" panose="00000600000000000000" pitchFamily="2" charset="-52"/>
                        </a:rPr>
                        <a:t>c</a:t>
                      </a:r>
                      <a:r>
                        <a:rPr lang="ru-RU" sz="1400" spc="200" dirty="0" err="1">
                          <a:latin typeface="Acrom Medium" panose="00000600000000000000" pitchFamily="2" charset="-52"/>
                        </a:rPr>
                        <a:t>лучаях</a:t>
                      </a:r>
                      <a:r>
                        <a:rPr lang="en-US" sz="1400" spc="200" dirty="0">
                          <a:latin typeface="Acrom Medium" panose="00000600000000000000" pitchFamily="2" charset="-52"/>
                        </a:rPr>
                        <a:t>.</a:t>
                      </a:r>
                      <a:endParaRPr lang="ru-RU" sz="1400" spc="200" dirty="0">
                        <a:latin typeface="Acrom Medium" panose="00000600000000000000" pitchFamily="2" charset="-5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360000" algn="l">
                        <a:lnSpc>
                          <a:spcPts val="2000"/>
                        </a:lnSpc>
                      </a:pPr>
                      <a:endParaRPr lang="ru-RU" sz="1400" spc="200" dirty="0">
                        <a:latin typeface="Acrom Medium" panose="00000600000000000000" pitchFamily="2" charset="-52"/>
                      </a:endParaRP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Поддержка со стороны</a:t>
                      </a:r>
                      <a:endParaRPr lang="ru-RU" sz="1400" spc="200" baseline="0" dirty="0">
                        <a:latin typeface="Acrom Medium" panose="00000600000000000000" pitchFamily="2" charset="-52"/>
                      </a:endParaRP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сопровождающей организации: 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от 3 до 9 месяцев.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Пример: </a:t>
                      </a:r>
                      <a:r>
                        <a:rPr lang="ru-RU" sz="1400" spc="200" dirty="0" err="1">
                          <a:latin typeface="Acrom Medium" panose="00000600000000000000" pitchFamily="2" charset="-52"/>
                        </a:rPr>
                        <a:t>Мэлон</a:t>
                      </a: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 </a:t>
                      </a:r>
                      <a:r>
                        <a:rPr lang="ru-RU" sz="1400" spc="200" dirty="0" err="1">
                          <a:latin typeface="Acrom Medium" panose="00000600000000000000" pitchFamily="2" charset="-52"/>
                        </a:rPr>
                        <a:t>Фэшн</a:t>
                      </a: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 </a:t>
                      </a:r>
                      <a:r>
                        <a:rPr lang="ru-RU" sz="1400" spc="200" dirty="0" err="1">
                          <a:latin typeface="Acrom Medium" panose="00000600000000000000" pitchFamily="2" charset="-52"/>
                        </a:rPr>
                        <a:t>Груп</a:t>
                      </a:r>
                      <a:endParaRPr lang="ru-RU" sz="1400" b="1" spc="200" dirty="0">
                        <a:latin typeface="Acrom Medium" panose="00000600000000000000" pitchFamily="2" charset="-52"/>
                      </a:endParaRP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endParaRPr lang="ru-RU" sz="1400" spc="200" dirty="0">
                        <a:latin typeface="Acrom Medium" panose="00000600000000000000" pitchFamily="2" charset="-5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19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300" dirty="0">
                          <a:latin typeface="Acrom ExtraBold" panose="00000900000000000000" pitchFamily="2" charset="-52"/>
                        </a:rPr>
                        <a:t>ПОСТОЯННАЯ РАБОТА</a:t>
                      </a:r>
                    </a:p>
                    <a:p>
                      <a:pPr algn="ctr"/>
                      <a:endParaRPr lang="ru-RU" sz="1500" b="0" dirty="0"/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Поддержка со стороны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сопровождающей организации: 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От 3</a:t>
                      </a:r>
                      <a:r>
                        <a:rPr lang="ru-RU" sz="1400" spc="200" baseline="0" dirty="0">
                          <a:latin typeface="Acrom Medium" panose="00000600000000000000" pitchFamily="2" charset="-52"/>
                        </a:rPr>
                        <a:t> </a:t>
                      </a: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до 6 мес.</a:t>
                      </a:r>
                      <a:endParaRPr lang="en-US" sz="1400" spc="200" dirty="0">
                        <a:latin typeface="Acrom Medium" panose="00000600000000000000" pitchFamily="2" charset="-52"/>
                      </a:endParaRPr>
                    </a:p>
                    <a:p>
                      <a:pPr algn="l">
                        <a:lnSpc>
                          <a:spcPts val="2000"/>
                        </a:lnSpc>
                      </a:pPr>
                      <a:endParaRPr lang="ru-RU" sz="1400" spc="200" dirty="0">
                        <a:latin typeface="Acrom Medium" panose="00000600000000000000" pitchFamily="2" charset="-5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Поддержка со стороны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сопровождающей организации:</a:t>
                      </a:r>
                    </a:p>
                    <a:p>
                      <a:pPr indent="360000" algn="l">
                        <a:lnSpc>
                          <a:spcPts val="2000"/>
                        </a:lnSpc>
                      </a:pPr>
                      <a:r>
                        <a:rPr lang="ru-RU" sz="1400" spc="200" dirty="0">
                          <a:latin typeface="Acrom Medium" panose="00000600000000000000" pitchFamily="2" charset="-52"/>
                        </a:rPr>
                        <a:t>до 6 месяцев.</a:t>
                      </a:r>
                    </a:p>
                    <a:p>
                      <a:pPr algn="l">
                        <a:lnSpc>
                          <a:spcPts val="2000"/>
                        </a:lnSpc>
                      </a:pPr>
                      <a:endParaRPr lang="ru-RU" sz="1400" spc="200" dirty="0">
                        <a:latin typeface="Acrom Medium" panose="00000600000000000000" pitchFamily="2" charset="-5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748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-444108"/>
            <a:ext cx="12911963" cy="85995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3" y="-12700"/>
            <a:ext cx="12243203" cy="687251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62193" y="1202895"/>
            <a:ext cx="7439929" cy="5238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000"/>
              </a:lnSpc>
            </a:pPr>
            <a:endParaRPr lang="ru-RU" sz="4400" b="1" spc="300" baseline="30000" dirty="0">
              <a:latin typeface="Acrom ExtraBold" panose="00000900000000000000" pitchFamily="2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92143" y="3304722"/>
            <a:ext cx="12041811" cy="2369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6500"/>
              </a:lnSpc>
            </a:pPr>
            <a:r>
              <a:rPr lang="en-US" sz="8000" b="1" baseline="30000" dirty="0">
                <a:solidFill>
                  <a:schemeClr val="bg1"/>
                </a:solidFill>
                <a:latin typeface="Acrom ExtraBold" panose="00000900000000000000" pitchFamily="2" charset="-52"/>
              </a:rPr>
              <a:t>MFG</a:t>
            </a:r>
            <a:r>
              <a:rPr lang="ru-RU" sz="8000" b="1" baseline="30000" dirty="0">
                <a:solidFill>
                  <a:schemeClr val="bg1"/>
                </a:solidFill>
                <a:latin typeface="Acrom ExtraBold" panose="00000900000000000000" pitchFamily="2" charset="-52"/>
              </a:rPr>
              <a:t> И «РАУЛЬ»</a:t>
            </a:r>
            <a:endParaRPr lang="ru-RU" sz="8000" dirty="0">
              <a:solidFill>
                <a:schemeClr val="bg1"/>
              </a:solidFill>
              <a:latin typeface="Acrom ExtraBold" panose="00000900000000000000" pitchFamily="2" charset="-52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1036414" y="3740602"/>
            <a:ext cx="5525751" cy="945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64000">
              <a:lnSpc>
                <a:spcPct val="70000"/>
              </a:lnSpc>
              <a:spcBef>
                <a:spcPts val="0"/>
              </a:spcBef>
            </a:pPr>
            <a:r>
              <a:rPr lang="ru-RU" sz="3200" b="1" spc="200" baseline="30000" dirty="0">
                <a:solidFill>
                  <a:schemeClr val="bg1"/>
                </a:solidFill>
                <a:latin typeface="Acrom Bold" panose="00000800000000000000" pitchFamily="2" charset="-52"/>
              </a:rPr>
              <a:t>Сотрудничество с 2013 года</a:t>
            </a:r>
          </a:p>
        </p:txBody>
      </p:sp>
    </p:spTree>
    <p:extLst>
      <p:ext uri="{BB962C8B-B14F-4D97-AF65-F5344CB8AC3E}">
        <p14:creationId xmlns:p14="http://schemas.microsoft.com/office/powerpoint/2010/main" val="343922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-176" r="22488" b="2293"/>
          <a:stretch/>
        </p:blipFill>
        <p:spPr>
          <a:xfrm>
            <a:off x="6820930" y="-126124"/>
            <a:ext cx="5474043" cy="698412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21612" y="1244691"/>
            <a:ext cx="6297641" cy="2417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b="1" baseline="30000" dirty="0">
                <a:latin typeface="Acrom ExtraBold" panose="00000900000000000000" pitchFamily="2" charset="-52"/>
              </a:rPr>
              <a:t>ПРОГРАММА СОПРОВОЖДАЕМОГО ТРУДОУСТРОЙСТВА</a:t>
            </a: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529777" y="3288064"/>
            <a:ext cx="5827487" cy="44068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  <a:spcBef>
                <a:spcPts val="0"/>
              </a:spcBef>
            </a:pPr>
            <a:r>
              <a:rPr lang="ru-RU" sz="2000" spc="250" baseline="30000" dirty="0">
                <a:latin typeface="Acrom Medium" panose="00000600000000000000" pitchFamily="2" charset="-52"/>
              </a:rPr>
              <a:t>Молодые люди (выпускники детских домов и коррекционных школ, ребята с инвалидностью) работают в розничных магазинах помощниками менеджера склада, а также в офисе компании.</a:t>
            </a:r>
            <a:endParaRPr lang="en-US" sz="2000" spc="250" baseline="30000" dirty="0">
              <a:latin typeface="Acrom Medium" panose="00000600000000000000" pitchFamily="2" charset="-52"/>
            </a:endParaRPr>
          </a:p>
          <a:p>
            <a:pPr algn="l">
              <a:lnSpc>
                <a:spcPts val="2800"/>
              </a:lnSpc>
              <a:spcBef>
                <a:spcPts val="0"/>
              </a:spcBef>
            </a:pPr>
            <a:endParaRPr lang="ru-RU" sz="2000" spc="250" baseline="30000" dirty="0">
              <a:latin typeface="Acrom Medium" panose="00000600000000000000" pitchFamily="2" charset="-52"/>
            </a:endParaRPr>
          </a:p>
          <a:p>
            <a:pPr algn="l">
              <a:lnSpc>
                <a:spcPts val="2800"/>
              </a:lnSpc>
              <a:spcBef>
                <a:spcPts val="0"/>
              </a:spcBef>
            </a:pPr>
            <a:r>
              <a:rPr lang="ru-RU" sz="2000" spc="250" baseline="30000" dirty="0">
                <a:latin typeface="Acrom Medium" panose="00000600000000000000" pitchFamily="2" charset="-52"/>
              </a:rPr>
              <a:t>Основной регион – Санкт-Петербург</a:t>
            </a:r>
            <a:r>
              <a:rPr lang="en-US" sz="2000" spc="250" baseline="30000" dirty="0">
                <a:latin typeface="Acrom Medium" panose="00000600000000000000" pitchFamily="2" charset="-52"/>
              </a:rPr>
              <a:t>.</a:t>
            </a:r>
            <a:endParaRPr lang="ru-RU" sz="2000" spc="250" baseline="30000" dirty="0">
              <a:latin typeface="Acrom Medium" panose="00000600000000000000" pitchFamily="2" charset="-52"/>
            </a:endParaRPr>
          </a:p>
          <a:p>
            <a:pPr algn="l">
              <a:lnSpc>
                <a:spcPts val="2800"/>
              </a:lnSpc>
              <a:spcBef>
                <a:spcPts val="0"/>
              </a:spcBef>
            </a:pPr>
            <a:r>
              <a:rPr lang="ru-RU" sz="2000" spc="250" baseline="30000" dirty="0">
                <a:latin typeface="Acrom Medium" panose="00000600000000000000" pitchFamily="2" charset="-52"/>
              </a:rPr>
              <a:t>В 2020 году первый опыт в Орле</a:t>
            </a:r>
            <a:r>
              <a:rPr lang="en-US" sz="2000" spc="250" baseline="30000" dirty="0">
                <a:latin typeface="Acrom Medium" panose="00000600000000000000" pitchFamily="2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0854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1112"/>
            <a:ext cx="12192000" cy="813911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88934" y="4205112"/>
            <a:ext cx="9714793" cy="598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88935" y="4918789"/>
            <a:ext cx="10272353" cy="598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88935" y="5651194"/>
            <a:ext cx="9447163" cy="598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1613" y="4294320"/>
            <a:ext cx="10562699" cy="54112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600"/>
              </a:lnSpc>
            </a:pPr>
            <a:r>
              <a:rPr lang="ru-RU" sz="5400" b="1" baseline="30000" dirty="0">
                <a:latin typeface="Acrom ExtraBold" panose="00000900000000000000" pitchFamily="2" charset="-52"/>
              </a:rPr>
              <a:t>ЦЕЛЬ – ДАТЬ РЕБЯТАМ ВОЗМОЖНОСТЬ ПОЛУЧИТЬ СТАРТОВЫЙ ОПЫТ РАБОТЫ</a:t>
            </a:r>
            <a:r>
              <a:rPr lang="ru-RU" sz="5400" b="1" dirty="0">
                <a:latin typeface="Acrom ExtraBold" panose="00000900000000000000" pitchFamily="2" charset="-52"/>
              </a:rPr>
              <a:t> </a:t>
            </a:r>
            <a:r>
              <a:rPr lang="ru-RU" sz="5400" b="1" baseline="30000" dirty="0">
                <a:latin typeface="Acrom ExtraBold" panose="00000900000000000000" pitchFamily="2" charset="-52"/>
              </a:rPr>
              <a:t>И </a:t>
            </a:r>
          </a:p>
          <a:p>
            <a:pPr algn="l">
              <a:lnSpc>
                <a:spcPts val="5600"/>
              </a:lnSpc>
            </a:pPr>
            <a:r>
              <a:rPr lang="ru-RU" sz="5400" b="1" baseline="30000" dirty="0">
                <a:latin typeface="Acrom ExtraBold" panose="00000900000000000000" pitchFamily="2" charset="-52"/>
              </a:rPr>
              <a:t>ВЫЙТИ НА ОТКРЫТЫЙ РЫНОК ТРУДА</a:t>
            </a:r>
          </a:p>
        </p:txBody>
      </p:sp>
    </p:spTree>
    <p:extLst>
      <p:ext uri="{BB962C8B-B14F-4D97-AF65-F5344CB8AC3E}">
        <p14:creationId xmlns:p14="http://schemas.microsoft.com/office/powerpoint/2010/main" val="7103652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368</Words>
  <Application>Microsoft Office PowerPoint</Application>
  <PresentationFormat>Широкоэкранный</PresentationFormat>
  <Paragraphs>73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Acrom Bold</vt:lpstr>
      <vt:lpstr>Acrom ExtraBold</vt:lpstr>
      <vt:lpstr>Acrom Medium</vt:lpstr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Yuliya Bychkova</dc:creator>
  <cp:lastModifiedBy>Yuliya Bychkova</cp:lastModifiedBy>
  <cp:revision>51</cp:revision>
  <dcterms:created xsi:type="dcterms:W3CDTF">2020-10-15T12:57:43Z</dcterms:created>
  <dcterms:modified xsi:type="dcterms:W3CDTF">2020-10-20T14:17:52Z</dcterms:modified>
</cp:coreProperties>
</file>